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smtClean="0"/>
              <a:t>Fare clic per modificare lo stile del titolo</a:t>
            </a:r>
            <a:endParaRPr lang="it-IT"/>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smtClean="0"/>
              <a:t>Fare clic per modificare lo stile del sottotitolo dello schema</a:t>
            </a:r>
            <a:endParaRPr lang="it-IT"/>
          </a:p>
        </p:txBody>
      </p:sp>
      <p:sp>
        <p:nvSpPr>
          <p:cNvPr id="4" name="Segnaposto data 3"/>
          <p:cNvSpPr>
            <a:spLocks noGrp="1"/>
          </p:cNvSpPr>
          <p:nvPr>
            <p:ph type="dt" sz="half" idx="10"/>
          </p:nvPr>
        </p:nvSpPr>
        <p:spPr/>
        <p:txBody>
          <a:bodyPr/>
          <a:lstStyle/>
          <a:p>
            <a:fld id="{F28EE789-5879-48E8-81AB-76DD06803272}" type="datetimeFigureOut">
              <a:rPr lang="it-IT" smtClean="0"/>
              <a:t>09/05/2022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53239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testo verticale 2"/>
          <p:cNvSpPr>
            <a:spLocks noGrp="1"/>
          </p:cNvSpPr>
          <p:nvPr>
            <p:ph type="body" orient="vert" idx="1"/>
          </p:nvPr>
        </p:nvSpPr>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F28EE789-5879-48E8-81AB-76DD06803272}" type="datetimeFigureOut">
              <a:rPr lang="it-IT" smtClean="0"/>
              <a:t>09/05/2022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2850843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smtClean="0"/>
              <a:t>Fare clic per modificare lo stile del titolo</a:t>
            </a:r>
            <a:endParaRPr lang="it-IT"/>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F28EE789-5879-48E8-81AB-76DD06803272}" type="datetimeFigureOut">
              <a:rPr lang="it-IT" smtClean="0"/>
              <a:t>09/05/2022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1915064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idx="1"/>
          </p:nvPr>
        </p:nvSpPr>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p:txBody>
          <a:bodyPr/>
          <a:lstStyle/>
          <a:p>
            <a:fld id="{F28EE789-5879-48E8-81AB-76DD06803272}" type="datetimeFigureOut">
              <a:rPr lang="it-IT" smtClean="0"/>
              <a:t>09/05/2022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2457228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831850" y="1709738"/>
            <a:ext cx="10515600" cy="2852737"/>
          </a:xfrm>
        </p:spPr>
        <p:txBody>
          <a:bodyPr anchor="b"/>
          <a:lstStyle>
            <a:lvl1pPr>
              <a:defRPr sz="6000"/>
            </a:lvl1pPr>
          </a:lstStyle>
          <a:p>
            <a:r>
              <a:rPr lang="it-IT" smtClean="0"/>
              <a:t>Fare clic per modificare lo stile del titolo</a:t>
            </a:r>
            <a:endParaRPr lang="it-IT"/>
          </a:p>
        </p:txBody>
      </p:sp>
      <p:sp>
        <p:nvSpPr>
          <p:cNvPr id="3" name="Segnaposto tes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smtClean="0"/>
              <a:t>Fare clic per modificare stili del testo dello schema</a:t>
            </a:r>
          </a:p>
        </p:txBody>
      </p:sp>
      <p:sp>
        <p:nvSpPr>
          <p:cNvPr id="4" name="Segnaposto data 3"/>
          <p:cNvSpPr>
            <a:spLocks noGrp="1"/>
          </p:cNvSpPr>
          <p:nvPr>
            <p:ph type="dt" sz="half" idx="10"/>
          </p:nvPr>
        </p:nvSpPr>
        <p:spPr/>
        <p:txBody>
          <a:bodyPr/>
          <a:lstStyle/>
          <a:p>
            <a:fld id="{F28EE789-5879-48E8-81AB-76DD06803272}" type="datetimeFigureOut">
              <a:rPr lang="it-IT" smtClean="0"/>
              <a:t>09/05/2022</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2903644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sz="half" idx="1"/>
          </p:nvPr>
        </p:nvSpPr>
        <p:spPr>
          <a:xfrm>
            <a:off x="838200" y="1825625"/>
            <a:ext cx="5181600" cy="435133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contenuto 3"/>
          <p:cNvSpPr>
            <a:spLocks noGrp="1"/>
          </p:cNvSpPr>
          <p:nvPr>
            <p:ph sz="half" idx="2"/>
          </p:nvPr>
        </p:nvSpPr>
        <p:spPr>
          <a:xfrm>
            <a:off x="6172200" y="1825625"/>
            <a:ext cx="5181600" cy="435133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data 4"/>
          <p:cNvSpPr>
            <a:spLocks noGrp="1"/>
          </p:cNvSpPr>
          <p:nvPr>
            <p:ph type="dt" sz="half" idx="10"/>
          </p:nvPr>
        </p:nvSpPr>
        <p:spPr/>
        <p:txBody>
          <a:bodyPr/>
          <a:lstStyle/>
          <a:p>
            <a:fld id="{F28EE789-5879-48E8-81AB-76DD06803272}" type="datetimeFigureOut">
              <a:rPr lang="it-IT" smtClean="0"/>
              <a:t>09/05/2022</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3454554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smtClean="0"/>
              <a:t>Fare clic per modificare lo stile del titolo</a:t>
            </a:r>
            <a:endParaRPr lang="it-IT"/>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7" name="Segnaposto data 6"/>
          <p:cNvSpPr>
            <a:spLocks noGrp="1"/>
          </p:cNvSpPr>
          <p:nvPr>
            <p:ph type="dt" sz="half" idx="10"/>
          </p:nvPr>
        </p:nvSpPr>
        <p:spPr/>
        <p:txBody>
          <a:bodyPr/>
          <a:lstStyle/>
          <a:p>
            <a:fld id="{F28EE789-5879-48E8-81AB-76DD06803272}" type="datetimeFigureOut">
              <a:rPr lang="it-IT" smtClean="0"/>
              <a:t>09/05/2022</a:t>
            </a:fld>
            <a:endParaRPr lang="it-IT"/>
          </a:p>
        </p:txBody>
      </p:sp>
      <p:sp>
        <p:nvSpPr>
          <p:cNvPr id="8" name="Segnaposto piè di pagina 7"/>
          <p:cNvSpPr>
            <a:spLocks noGrp="1"/>
          </p:cNvSpPr>
          <p:nvPr>
            <p:ph type="ftr" sz="quarter" idx="11"/>
          </p:nvPr>
        </p:nvSpPr>
        <p:spPr/>
        <p:txBody>
          <a:bodyPr/>
          <a:lstStyle/>
          <a:p>
            <a:endParaRPr lang="it-IT"/>
          </a:p>
        </p:txBody>
      </p:sp>
      <p:sp>
        <p:nvSpPr>
          <p:cNvPr id="9" name="Segnaposto numero diapositiva 8"/>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4117231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data 2"/>
          <p:cNvSpPr>
            <a:spLocks noGrp="1"/>
          </p:cNvSpPr>
          <p:nvPr>
            <p:ph type="dt" sz="half" idx="10"/>
          </p:nvPr>
        </p:nvSpPr>
        <p:spPr/>
        <p:txBody>
          <a:bodyPr/>
          <a:lstStyle/>
          <a:p>
            <a:fld id="{F28EE789-5879-48E8-81AB-76DD06803272}" type="datetimeFigureOut">
              <a:rPr lang="it-IT" smtClean="0"/>
              <a:t>09/05/2022</a:t>
            </a:fld>
            <a:endParaRPr lang="it-IT"/>
          </a:p>
        </p:txBody>
      </p:sp>
      <p:sp>
        <p:nvSpPr>
          <p:cNvPr id="4" name="Segnaposto piè di pagina 3"/>
          <p:cNvSpPr>
            <a:spLocks noGrp="1"/>
          </p:cNvSpPr>
          <p:nvPr>
            <p:ph type="ftr" sz="quarter" idx="11"/>
          </p:nvPr>
        </p:nvSpPr>
        <p:spPr/>
        <p:txBody>
          <a:bodyPr/>
          <a:lstStyle/>
          <a:p>
            <a:endParaRPr lang="it-IT"/>
          </a:p>
        </p:txBody>
      </p:sp>
      <p:sp>
        <p:nvSpPr>
          <p:cNvPr id="5" name="Segnaposto numero diapositiva 4"/>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378536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F28EE789-5879-48E8-81AB-76DD06803272}" type="datetimeFigureOut">
              <a:rPr lang="it-IT" smtClean="0"/>
              <a:t>09/05/2022</a:t>
            </a:fld>
            <a:endParaRPr lang="it-IT"/>
          </a:p>
        </p:txBody>
      </p:sp>
      <p:sp>
        <p:nvSpPr>
          <p:cNvPr id="3" name="Segnaposto piè di pagina 2"/>
          <p:cNvSpPr>
            <a:spLocks noGrp="1"/>
          </p:cNvSpPr>
          <p:nvPr>
            <p:ph type="ftr" sz="quarter" idx="11"/>
          </p:nvPr>
        </p:nvSpPr>
        <p:spPr/>
        <p:txBody>
          <a:bodyPr/>
          <a:lstStyle/>
          <a:p>
            <a:endParaRPr lang="it-IT"/>
          </a:p>
        </p:txBody>
      </p:sp>
      <p:sp>
        <p:nvSpPr>
          <p:cNvPr id="4" name="Segnaposto numero diapositiva 3"/>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1929421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it-IT"/>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stili del testo dello schema</a:t>
            </a:r>
          </a:p>
        </p:txBody>
      </p:sp>
      <p:sp>
        <p:nvSpPr>
          <p:cNvPr id="5" name="Segnaposto data 4"/>
          <p:cNvSpPr>
            <a:spLocks noGrp="1"/>
          </p:cNvSpPr>
          <p:nvPr>
            <p:ph type="dt" sz="half" idx="10"/>
          </p:nvPr>
        </p:nvSpPr>
        <p:spPr/>
        <p:txBody>
          <a:bodyPr/>
          <a:lstStyle/>
          <a:p>
            <a:fld id="{F28EE789-5879-48E8-81AB-76DD06803272}" type="datetimeFigureOut">
              <a:rPr lang="it-IT" smtClean="0"/>
              <a:t>09/05/2022</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32565257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smtClean="0"/>
              <a:t>Fare clic per modificare lo stile del titolo</a:t>
            </a:r>
            <a:endParaRPr lang="it-IT"/>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smtClean="0"/>
              <a:t>Fare clic per modificare stili del testo dello schema</a:t>
            </a:r>
          </a:p>
        </p:txBody>
      </p:sp>
      <p:sp>
        <p:nvSpPr>
          <p:cNvPr id="5" name="Segnaposto data 4"/>
          <p:cNvSpPr>
            <a:spLocks noGrp="1"/>
          </p:cNvSpPr>
          <p:nvPr>
            <p:ph type="dt" sz="half" idx="10"/>
          </p:nvPr>
        </p:nvSpPr>
        <p:spPr/>
        <p:txBody>
          <a:bodyPr/>
          <a:lstStyle/>
          <a:p>
            <a:fld id="{F28EE789-5879-48E8-81AB-76DD06803272}" type="datetimeFigureOut">
              <a:rPr lang="it-IT" smtClean="0"/>
              <a:t>09/05/2022</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E7BFD021-887C-428E-9C83-A3411A889C8B}" type="slidenum">
              <a:rPr lang="it-IT" smtClean="0"/>
              <a:t>‹N›</a:t>
            </a:fld>
            <a:endParaRPr lang="it-IT"/>
          </a:p>
        </p:txBody>
      </p:sp>
    </p:spTree>
    <p:extLst>
      <p:ext uri="{BB962C8B-B14F-4D97-AF65-F5344CB8AC3E}">
        <p14:creationId xmlns:p14="http://schemas.microsoft.com/office/powerpoint/2010/main" val="3315508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smtClean="0"/>
              <a:t>Fare clic per modificare lo stile del titolo</a:t>
            </a:r>
            <a:endParaRPr lang="it-IT"/>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8EE789-5879-48E8-81AB-76DD06803272}" type="datetimeFigureOut">
              <a:rPr lang="it-IT" smtClean="0"/>
              <a:t>09/05/2022</a:t>
            </a:fld>
            <a:endParaRPr lang="it-IT"/>
          </a:p>
        </p:txBody>
      </p:sp>
      <p:sp>
        <p:nvSpPr>
          <p:cNvPr id="5" name="Segnaposto piè di pa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BFD021-887C-428E-9C83-A3411A889C8B}" type="slidenum">
              <a:rPr lang="it-IT" smtClean="0"/>
              <a:t>‹N›</a:t>
            </a:fld>
            <a:endParaRPr lang="it-IT"/>
          </a:p>
        </p:txBody>
      </p:sp>
    </p:spTree>
    <p:extLst>
      <p:ext uri="{BB962C8B-B14F-4D97-AF65-F5344CB8AC3E}">
        <p14:creationId xmlns:p14="http://schemas.microsoft.com/office/powerpoint/2010/main" val="23621764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p:cNvPicPr>
            <a:picLocks noChangeAspect="1"/>
          </p:cNvPicPr>
          <p:nvPr/>
        </p:nvPicPr>
        <p:blipFill>
          <a:blip r:embed="rId2"/>
          <a:stretch>
            <a:fillRect/>
          </a:stretch>
        </p:blipFill>
        <p:spPr>
          <a:xfrm>
            <a:off x="1" y="0"/>
            <a:ext cx="12192000" cy="6858000"/>
          </a:xfrm>
          <a:prstGeom prst="rect">
            <a:avLst/>
          </a:prstGeom>
        </p:spPr>
      </p:pic>
      <p:sp>
        <p:nvSpPr>
          <p:cNvPr id="2" name="Titolo 1"/>
          <p:cNvSpPr>
            <a:spLocks noGrp="1"/>
          </p:cNvSpPr>
          <p:nvPr>
            <p:ph type="ctrTitle"/>
          </p:nvPr>
        </p:nvSpPr>
        <p:spPr>
          <a:xfrm>
            <a:off x="1299714" y="223867"/>
            <a:ext cx="9144000" cy="999676"/>
          </a:xfrm>
        </p:spPr>
        <p:txBody>
          <a:bodyPr/>
          <a:lstStyle/>
          <a:p>
            <a:r>
              <a:rPr lang="it-IT" dirty="0" smtClean="0">
                <a:ln w="0"/>
                <a:effectLst>
                  <a:reflection blurRad="6350" stA="53000" endA="300" endPos="35500" dir="5400000" sy="-90000" algn="bl" rotWithShape="0"/>
                </a:effectLst>
                <a:latin typeface="Algerian" panose="04020705040A02060702" pitchFamily="82" charset="0"/>
              </a:rPr>
              <a:t>LE STRADE ROMANE </a:t>
            </a:r>
            <a:endParaRPr lang="it-IT" dirty="0">
              <a:ln w="0"/>
              <a:effectLst>
                <a:reflection blurRad="6350" stA="53000" endA="300" endPos="35500" dir="5400000" sy="-90000" algn="bl" rotWithShape="0"/>
              </a:effectLst>
              <a:latin typeface="Algerian" panose="04020705040A02060702" pitchFamily="82" charset="0"/>
            </a:endParaRPr>
          </a:p>
        </p:txBody>
      </p:sp>
      <p:sp>
        <p:nvSpPr>
          <p:cNvPr id="3" name="Sottotitolo 2"/>
          <p:cNvSpPr>
            <a:spLocks noGrp="1"/>
          </p:cNvSpPr>
          <p:nvPr>
            <p:ph type="subTitle" idx="1"/>
          </p:nvPr>
        </p:nvSpPr>
        <p:spPr>
          <a:xfrm>
            <a:off x="293298" y="5227608"/>
            <a:ext cx="4270076" cy="1397478"/>
          </a:xfrm>
        </p:spPr>
        <p:txBody>
          <a:bodyPr/>
          <a:lstStyle/>
          <a:p>
            <a:pPr marL="457200" indent="-457200">
              <a:buFont typeface="Arial" panose="020B0604020202020204" pitchFamily="34" charset="0"/>
              <a:buChar char="•"/>
            </a:pPr>
            <a:r>
              <a:rPr lang="it-IT" dirty="0" smtClean="0">
                <a:solidFill>
                  <a:srgbClr val="FF0000"/>
                </a:solidFill>
              </a:rPr>
              <a:t>Struttura delle strade </a:t>
            </a:r>
          </a:p>
          <a:p>
            <a:pPr marL="457200" indent="-457200">
              <a:buFont typeface="Arial" panose="020B0604020202020204" pitchFamily="34" charset="0"/>
              <a:buChar char="•"/>
            </a:pPr>
            <a:r>
              <a:rPr lang="it-IT" dirty="0" smtClean="0">
                <a:solidFill>
                  <a:srgbClr val="FF0000"/>
                </a:solidFill>
              </a:rPr>
              <a:t>Le strade più antiche </a:t>
            </a:r>
          </a:p>
          <a:p>
            <a:pPr marL="457200" indent="-457200">
              <a:buFont typeface="Arial" panose="020B0604020202020204" pitchFamily="34" charset="0"/>
              <a:buChar char="•"/>
            </a:pPr>
            <a:r>
              <a:rPr lang="it-IT" dirty="0" smtClean="0">
                <a:solidFill>
                  <a:srgbClr val="FF0000"/>
                </a:solidFill>
              </a:rPr>
              <a:t>Strade e viaggiatori</a:t>
            </a:r>
            <a:endParaRPr lang="it-IT" dirty="0">
              <a:solidFill>
                <a:srgbClr val="FF0000"/>
              </a:solidFill>
            </a:endParaRPr>
          </a:p>
        </p:txBody>
      </p:sp>
    </p:spTree>
    <p:extLst>
      <p:ext uri="{BB962C8B-B14F-4D97-AF65-F5344CB8AC3E}">
        <p14:creationId xmlns:p14="http://schemas.microsoft.com/office/powerpoint/2010/main" val="12201965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762000" y="123585"/>
            <a:ext cx="10515600" cy="1075487"/>
          </a:xfrm>
        </p:spPr>
        <p:txBody>
          <a:bodyPr/>
          <a:lstStyle/>
          <a:p>
            <a:pPr algn="ctr"/>
            <a:r>
              <a:rPr lang="it-IT" dirty="0" smtClean="0">
                <a:latin typeface="Algerian" panose="04020705040A02060702" pitchFamily="82" charset="0"/>
              </a:rPr>
              <a:t>STRADE ROMANE </a:t>
            </a:r>
            <a:endParaRPr lang="it-IT" dirty="0">
              <a:latin typeface="Algerian" panose="04020705040A02060702" pitchFamily="82" charset="0"/>
            </a:endParaRPr>
          </a:p>
        </p:txBody>
      </p:sp>
      <p:sp>
        <p:nvSpPr>
          <p:cNvPr id="3" name="Segnaposto contenuto 2"/>
          <p:cNvSpPr>
            <a:spLocks noGrp="1"/>
          </p:cNvSpPr>
          <p:nvPr>
            <p:ph sz="half" idx="1"/>
          </p:nvPr>
        </p:nvSpPr>
        <p:spPr>
          <a:xfrm>
            <a:off x="693707" y="928478"/>
            <a:ext cx="10652186" cy="2642858"/>
          </a:xfrm>
        </p:spPr>
        <p:txBody>
          <a:bodyPr>
            <a:normAutofit/>
          </a:bodyPr>
          <a:lstStyle/>
          <a:p>
            <a:pPr marL="0" indent="0">
              <a:buNone/>
            </a:pPr>
            <a:r>
              <a:rPr lang="it-IT" sz="2000" dirty="0" smtClean="0"/>
              <a:t>I Romani</a:t>
            </a:r>
            <a:r>
              <a:rPr lang="it-IT" sz="2000" dirty="0"/>
              <a:t>, per scopi militari, politici e commerciali, iniziarono la costruzione di lunghe strade diritte. Le Strade Romane erano essenziali per la crescita dell’Impero, in quanto consentivano di muovere rapidamente l’esercito. L'enfasi romana sulla costruzione di strade diritte risultò spesso in tratti ripidi, relativamente impraticabili per gran parte del traffico commerciale</a:t>
            </a:r>
            <a:r>
              <a:rPr lang="it-IT" sz="2000" dirty="0" smtClean="0"/>
              <a:t>. </a:t>
            </a:r>
            <a:r>
              <a:rPr lang="it-IT" sz="2000" dirty="0" smtClean="0"/>
              <a:t>Sistema </a:t>
            </a:r>
            <a:r>
              <a:rPr lang="it-IT" sz="2000" dirty="0" smtClean="0"/>
              <a:t>di strade, frutto di un ingegneria di altissimo livello, che univa nel mondo antico Roma a ogni parte dell’Impero, costituendo in tal modo un elemento essenziale della conquista e del controllo militare, economico e amministrativo dei territori assoggettati dai romani. È possibile ipotizzare che una rete di tracciati stradali meno sistematica fosse già presente in Italia in età preromana. Con la realizzazione della via Appia, nel 312 a.C., iniziò un grandioso programma di costruzione di una regolare rete viaria.</a:t>
            </a:r>
          </a:p>
          <a:p>
            <a:pPr marL="0" indent="0">
              <a:buNone/>
            </a:pPr>
            <a:endParaRPr lang="it-IT" sz="2000" dirty="0"/>
          </a:p>
        </p:txBody>
      </p:sp>
      <p:pic>
        <p:nvPicPr>
          <p:cNvPr id="5" name="Immagine 4"/>
          <p:cNvPicPr>
            <a:picLocks noChangeAspect="1"/>
          </p:cNvPicPr>
          <p:nvPr/>
        </p:nvPicPr>
        <p:blipFill>
          <a:blip r:embed="rId2"/>
          <a:stretch>
            <a:fillRect/>
          </a:stretch>
        </p:blipFill>
        <p:spPr>
          <a:xfrm>
            <a:off x="3588589" y="3937065"/>
            <a:ext cx="4278702" cy="2601757"/>
          </a:xfrm>
          <a:prstGeom prst="rect">
            <a:avLst/>
          </a:prstGeom>
        </p:spPr>
      </p:pic>
    </p:spTree>
    <p:extLst>
      <p:ext uri="{BB962C8B-B14F-4D97-AF65-F5344CB8AC3E}">
        <p14:creationId xmlns:p14="http://schemas.microsoft.com/office/powerpoint/2010/main" val="180491160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smtClean="0">
                <a:latin typeface="Algerian" panose="04020705040A02060702" pitchFamily="82" charset="0"/>
              </a:rPr>
              <a:t>LE STRADE ROMANE </a:t>
            </a:r>
            <a:endParaRPr lang="it-IT" dirty="0">
              <a:latin typeface="Algerian" panose="04020705040A02060702" pitchFamily="82" charset="0"/>
            </a:endParaRPr>
          </a:p>
        </p:txBody>
      </p:sp>
      <p:sp>
        <p:nvSpPr>
          <p:cNvPr id="3" name="Segnaposto contenuto 2"/>
          <p:cNvSpPr>
            <a:spLocks noGrp="1"/>
          </p:cNvSpPr>
          <p:nvPr>
            <p:ph sz="half" idx="1"/>
          </p:nvPr>
        </p:nvSpPr>
        <p:spPr>
          <a:xfrm>
            <a:off x="777815" y="1377052"/>
            <a:ext cx="10515600" cy="2082141"/>
          </a:xfrm>
        </p:spPr>
        <p:txBody>
          <a:bodyPr>
            <a:normAutofit/>
          </a:bodyPr>
          <a:lstStyle/>
          <a:p>
            <a:pPr marL="0" indent="0">
              <a:buNone/>
            </a:pPr>
            <a:r>
              <a:rPr lang="it-IT" sz="2000" dirty="0" smtClean="0"/>
              <a:t>Le strade romane avevano uno spessore che andava dai 90 a 120 cm, ed erano formate da una massicciata i tre strati di pietre sempre più piccole, legate con malta, e dal piano stradale </a:t>
            </a:r>
            <a:r>
              <a:rPr lang="it-IT" sz="2000" dirty="0" err="1" smtClean="0"/>
              <a:t>lastricatro</a:t>
            </a:r>
            <a:r>
              <a:rPr lang="it-IT" sz="2000" dirty="0" smtClean="0"/>
              <a:t> costituito da uno strato di blocchi di pietra spianati e accostati. Secondo il diritto romano, transito sulle strade dell’impero era libero, ma la manutenzione del manto </a:t>
            </a:r>
            <a:r>
              <a:rPr lang="it-IT" sz="2000" dirty="0" smtClean="0"/>
              <a:t>stradale spettava agli abitanti della regione attraversata dalla strada. Questo sistema si rilevò efficace per mantenere le strade in buone condizioni fino a quando persistette un’autorità centrale forte, capace di far rispettare le leggi: nel Medioevo, caduto l’impero romano, a maggior parte della rete stradale andò in rovina.</a:t>
            </a:r>
            <a:endParaRPr lang="it-IT" sz="2000" dirty="0"/>
          </a:p>
        </p:txBody>
      </p:sp>
      <p:pic>
        <p:nvPicPr>
          <p:cNvPr id="2050" name="Picture 2" descr="Le Strade Roma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7547" y="3390182"/>
            <a:ext cx="3651789" cy="3253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28422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1"/>
          <p:cNvPicPr>
            <a:picLocks noChangeAspect="1"/>
          </p:cNvPicPr>
          <p:nvPr/>
        </p:nvPicPr>
        <p:blipFill>
          <a:blip r:embed="rId2"/>
          <a:stretch>
            <a:fillRect/>
          </a:stretch>
        </p:blipFill>
        <p:spPr>
          <a:xfrm>
            <a:off x="3047574" y="1714260"/>
            <a:ext cx="6096851" cy="3429479"/>
          </a:xfrm>
          <a:prstGeom prst="rect">
            <a:avLst/>
          </a:prstGeom>
        </p:spPr>
      </p:pic>
      <p:pic>
        <p:nvPicPr>
          <p:cNvPr id="3" name="Immagine 2"/>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915438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Algerian" panose="04020705040A02060702" pitchFamily="82" charset="0"/>
              </a:rPr>
              <a:t> </a:t>
            </a:r>
            <a:r>
              <a:rPr lang="it-IT" dirty="0" err="1">
                <a:latin typeface="Algerian" panose="04020705040A02060702" pitchFamily="82" charset="0"/>
              </a:rPr>
              <a:t>Perchè</a:t>
            </a:r>
            <a:r>
              <a:rPr lang="it-IT" dirty="0">
                <a:latin typeface="Algerian" panose="04020705040A02060702" pitchFamily="82" charset="0"/>
              </a:rPr>
              <a:t> esistono le strade?</a:t>
            </a:r>
          </a:p>
        </p:txBody>
      </p:sp>
      <p:sp>
        <p:nvSpPr>
          <p:cNvPr id="3" name="Segnaposto contenuto 2"/>
          <p:cNvSpPr>
            <a:spLocks noGrp="1"/>
          </p:cNvSpPr>
          <p:nvPr>
            <p:ph sz="half" idx="1"/>
          </p:nvPr>
        </p:nvSpPr>
        <p:spPr>
          <a:xfrm>
            <a:off x="406880" y="1482111"/>
            <a:ext cx="4234132" cy="5117097"/>
          </a:xfrm>
        </p:spPr>
        <p:txBody>
          <a:bodyPr>
            <a:normAutofit/>
          </a:bodyPr>
          <a:lstStyle/>
          <a:p>
            <a:pPr marL="0" indent="0">
              <a:buNone/>
            </a:pPr>
            <a:r>
              <a:rPr lang="it-IT" sz="2000" dirty="0"/>
              <a:t>La costruzione di strade è uno degli indizi principali dell'evoluzione di una civiltà. Fin dall'antichità infatti, a mano a mano che i centri abitati si espandevano, cresceva nella gente l'esigenza di comunicare con altre regioni per rifornirsi di generi di prima necessità e commerciare vari tipi di prodotti. Le popolazioni che inaugurarono le prime strade furono i sumeri, i cinesi (la Via della Seta, aperta nel I secolo a.C., è rimasta per circa duemila anni la strada più lunga del mondo) e gli inca, che costruirono una moderna rete stradale transandina, dotata anche di gallerie scavate nella roccia</a:t>
            </a:r>
            <a:r>
              <a:rPr lang="it-IT" sz="2000" dirty="0" smtClean="0"/>
              <a:t>. Topografo </a:t>
            </a:r>
            <a:r>
              <a:rPr lang="it-IT" sz="2000" dirty="0"/>
              <a:t>romano</a:t>
            </a:r>
            <a:endParaRPr lang="it-IT" sz="2000" dirty="0"/>
          </a:p>
        </p:txBody>
      </p:sp>
      <p:pic>
        <p:nvPicPr>
          <p:cNvPr id="1026" name="Picture 2" descr="La Topografía… la Ciencia en su día – Volante x Izquier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482111"/>
            <a:ext cx="2992228" cy="4900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3541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Algerian" panose="04020705040A02060702" pitchFamily="82" charset="0"/>
              </a:rPr>
              <a:t>Le strade più antiche</a:t>
            </a:r>
            <a:endParaRPr lang="it-IT" dirty="0">
              <a:latin typeface="Algerian" panose="04020705040A02060702" pitchFamily="82" charset="0"/>
            </a:endParaRPr>
          </a:p>
        </p:txBody>
      </p:sp>
      <p:sp>
        <p:nvSpPr>
          <p:cNvPr id="3" name="Segnaposto contenuto 2"/>
          <p:cNvSpPr>
            <a:spLocks noGrp="1"/>
          </p:cNvSpPr>
          <p:nvPr>
            <p:ph sz="half" idx="1"/>
          </p:nvPr>
        </p:nvSpPr>
        <p:spPr>
          <a:xfrm>
            <a:off x="465826" y="1492371"/>
            <a:ext cx="10887974" cy="1457863"/>
          </a:xfrm>
        </p:spPr>
        <p:txBody>
          <a:bodyPr>
            <a:normAutofit lnSpcReduction="10000"/>
          </a:bodyPr>
          <a:lstStyle/>
          <a:p>
            <a:pPr marL="0" indent="0">
              <a:buNone/>
            </a:pPr>
            <a:r>
              <a:rPr lang="it-IT" sz="2000" dirty="0"/>
              <a:t>Le più antiche strade tuttora esistenti sono quelle costruite dai romani: i lavori per la via Appia cominciarono nel 312 a.C., quelli per la via Flaminia nel 220 a.C. Nel periodo della sua massima fioritura, l'impero romano vantava una rete stradale lunga circa km, consistente di 29 strade che si irradiavano dalla capitale e in una rete stradale che copriva tutte le più importanti province conquistate, compresa la Britannia.</a:t>
            </a:r>
            <a:endParaRPr lang="it-IT" sz="2000" dirty="0"/>
          </a:p>
        </p:txBody>
      </p:sp>
      <p:pic>
        <p:nvPicPr>
          <p:cNvPr id="3074" name="Picture 2" descr="EMILIO FERRACCI: STORIA DELLE STRADE ROMA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0619" y="2689616"/>
            <a:ext cx="7557039" cy="3954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55455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Algerian" panose="04020705040A02060702" pitchFamily="82" charset="0"/>
              </a:rPr>
              <a:t>Strade, veicoli e viaggiatori</a:t>
            </a:r>
            <a:endParaRPr lang="it-IT" dirty="0">
              <a:latin typeface="Algerian" panose="04020705040A02060702" pitchFamily="82" charset="0"/>
            </a:endParaRPr>
          </a:p>
        </p:txBody>
      </p:sp>
      <p:sp>
        <p:nvSpPr>
          <p:cNvPr id="3" name="Segnaposto contenuto 2"/>
          <p:cNvSpPr>
            <a:spLocks noGrp="1"/>
          </p:cNvSpPr>
          <p:nvPr>
            <p:ph sz="half" idx="1"/>
          </p:nvPr>
        </p:nvSpPr>
        <p:spPr/>
        <p:txBody>
          <a:bodyPr>
            <a:noAutofit/>
          </a:bodyPr>
          <a:lstStyle/>
          <a:p>
            <a:pPr marL="0" indent="0">
              <a:buNone/>
            </a:pPr>
            <a:r>
              <a:rPr lang="it-IT" sz="1800" dirty="0"/>
              <a:t>I Romani per viaggiare utilizzavano cavalli, animali da soma (muli e asini) e carri. I cavalli venivano utilizzati per trainare carri su cui venivano portate merci leggere, mentre per il trasporto pesante venivano utilizzati buoi ed asini. Il trasporto avveniva anche durante la notte. Esistevano delle norme che regolavano il numero di persone e la quantità di merci da trasportare</a:t>
            </a:r>
            <a:r>
              <a:rPr lang="it-IT" sz="1800" dirty="0" smtClean="0"/>
              <a:t>. Il </a:t>
            </a:r>
            <a:r>
              <a:rPr lang="it-IT" sz="1800" dirty="0"/>
              <a:t>viaggiatore era accompagnato solitamente da servi e portava con sé un bagaglio leggero. La tenuta da viaggio doveva essere comoda: era composta da una tunica, un mantello e da calzature. A volte il viaggiatore portava un'arma o un bastone (per difesa e per appoggio) e una lucerna per la notte.</a:t>
            </a:r>
            <a:r>
              <a:rPr lang="it-IT" sz="1800" dirty="0"/>
              <a:t/>
            </a:r>
            <a:br>
              <a:rPr lang="it-IT" sz="1800" dirty="0"/>
            </a:br>
            <a:endParaRPr lang="it-IT" sz="1800" dirty="0"/>
          </a:p>
        </p:txBody>
      </p:sp>
      <p:pic>
        <p:nvPicPr>
          <p:cNvPr id="4098" name="Picture 2" descr="Le Strade Roma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8081" y="1690688"/>
            <a:ext cx="3810000" cy="5000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8955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Algerian" panose="04020705040A02060702" pitchFamily="82" charset="0"/>
              </a:rPr>
              <a:t>Via Appia</a:t>
            </a:r>
            <a:endParaRPr lang="it-IT" dirty="0">
              <a:latin typeface="Algerian" panose="04020705040A02060702" pitchFamily="82" charset="0"/>
            </a:endParaRPr>
          </a:p>
        </p:txBody>
      </p:sp>
      <p:sp>
        <p:nvSpPr>
          <p:cNvPr id="3" name="Segnaposto contenuto 2"/>
          <p:cNvSpPr>
            <a:spLocks noGrp="1"/>
          </p:cNvSpPr>
          <p:nvPr>
            <p:ph sz="half" idx="1"/>
          </p:nvPr>
        </p:nvSpPr>
        <p:spPr>
          <a:xfrm>
            <a:off x="838200" y="1825625"/>
            <a:ext cx="10626306" cy="2013130"/>
          </a:xfrm>
        </p:spPr>
        <p:txBody>
          <a:bodyPr>
            <a:normAutofit/>
          </a:bodyPr>
          <a:lstStyle/>
          <a:p>
            <a:pPr marL="0" indent="0">
              <a:buNone/>
            </a:pPr>
            <a:r>
              <a:rPr lang="it-IT" sz="2000" dirty="0"/>
              <a:t>La via Appia Antica è una strada romana che collegava Roma a Brindisi, il più importante porto per la Grecia e l'Oriente nel mondo dell'antica Roma. L'Appia è probabilmente la più famosa strada romana di cui siano rimasti i resti; la sua importanza viene confermata dal soprannome con il quale i Romani la chiamavano: regina </a:t>
            </a:r>
            <a:r>
              <a:rPr lang="it-IT" sz="2000" dirty="0" err="1"/>
              <a:t>viarum</a:t>
            </a:r>
            <a:r>
              <a:rPr lang="it-IT" sz="2000" dirty="0"/>
              <a:t>. I lavori per la costruzione iniziarono nel 312 a.C., per volere del censore Appio Claudio Cieco che fece ristrutturare ed ampliare una strada preesistente, che collegava Roma alle colline di Albano. I lavori di costruzione si protrassero fino al190 a.C., data in cui la via completò il suo percorso fino al porto di Brindisi.</a:t>
            </a:r>
            <a:endParaRPr lang="it-IT" sz="2000" dirty="0"/>
          </a:p>
        </p:txBody>
      </p:sp>
      <p:pic>
        <p:nvPicPr>
          <p:cNvPr id="5122" name="Picture 2" descr="Via appia mappa - via Appia mappa di Italia (Lazio - Ital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41023" y="3493698"/>
            <a:ext cx="4156031" cy="3269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3480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Algerian" panose="04020705040A02060702" pitchFamily="82" charset="0"/>
              </a:rPr>
              <a:t>Le strade in Sardegna</a:t>
            </a:r>
            <a:endParaRPr lang="it-IT" dirty="0">
              <a:latin typeface="Algerian" panose="04020705040A02060702" pitchFamily="82" charset="0"/>
            </a:endParaRPr>
          </a:p>
        </p:txBody>
      </p:sp>
      <p:sp>
        <p:nvSpPr>
          <p:cNvPr id="3" name="Segnaposto contenuto 2"/>
          <p:cNvSpPr>
            <a:spLocks noGrp="1"/>
          </p:cNvSpPr>
          <p:nvPr>
            <p:ph sz="half" idx="1"/>
          </p:nvPr>
        </p:nvSpPr>
        <p:spPr>
          <a:xfrm>
            <a:off x="838200" y="1825625"/>
            <a:ext cx="10790208" cy="1944118"/>
          </a:xfrm>
        </p:spPr>
        <p:txBody>
          <a:bodyPr>
            <a:noAutofit/>
          </a:bodyPr>
          <a:lstStyle/>
          <a:p>
            <a:pPr marL="0" indent="0">
              <a:buNone/>
            </a:pPr>
            <a:r>
              <a:rPr lang="it-IT" sz="1800" dirty="0"/>
              <a:t>Gli ingegneri romani realizzarono nell'isola una rete viaria che era molto più razionale ed efficiente di quella costruita precedentemente dai punici. Ancora oggi le principali strade dell'isola seguono lo stesso percorso e molti ponti costruiti dai romani sono rimasti in uso fino ai tempi moderni. I percorsi delle strade romane ci sono noti attraverso gli scritti antichi come l'Itinerarium Antonini, la </a:t>
            </a:r>
            <a:r>
              <a:rPr lang="it-IT" sz="1800" dirty="0" err="1"/>
              <a:t>Geographia</a:t>
            </a:r>
            <a:r>
              <a:rPr lang="it-IT" sz="1800" dirty="0"/>
              <a:t> di Claudio </a:t>
            </a:r>
            <a:r>
              <a:rPr lang="it-IT" sz="1800" dirty="0" err="1"/>
              <a:t>Ptolomeo</a:t>
            </a:r>
            <a:r>
              <a:rPr lang="it-IT" sz="1800" dirty="0"/>
              <a:t> ed il lavoro del cosmografo anonimo di Ravenna. Questi trovano conferma nel ritrovamento di oltre 150 pietre miliari (un miglio romano era mille passi, 1478 metri) che recano iscrizioni, e dalla posizione dei tanti ponti romani come per esempio quello di Santa Giusta.</a:t>
            </a:r>
            <a:endParaRPr lang="it-IT" sz="1800" dirty="0"/>
          </a:p>
        </p:txBody>
      </p:sp>
      <p:sp>
        <p:nvSpPr>
          <p:cNvPr id="5" name="AutoShape 2" descr="Preistoria e Storia di Sardegna, 10° capitolo: La Sardegna Romana 238 a.C.  - 456 d.C. | Comuni 24 Or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7" name="AutoShape 4" descr="Preistoria e Storia di Sardegna, 10° capitolo: La Sardegna Romana 238 a.C.  - 456 d.C. | Comuni 24 Or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pic>
        <p:nvPicPr>
          <p:cNvPr id="8" name="Immagine 7"/>
          <p:cNvPicPr>
            <a:picLocks noChangeAspect="1"/>
          </p:cNvPicPr>
          <p:nvPr/>
        </p:nvPicPr>
        <p:blipFill>
          <a:blip r:embed="rId2"/>
          <a:stretch>
            <a:fillRect/>
          </a:stretch>
        </p:blipFill>
        <p:spPr>
          <a:xfrm>
            <a:off x="3614469" y="3640346"/>
            <a:ext cx="5270739" cy="2924297"/>
          </a:xfrm>
          <a:prstGeom prst="rect">
            <a:avLst/>
          </a:prstGeom>
        </p:spPr>
      </p:pic>
    </p:spTree>
    <p:extLst>
      <p:ext uri="{BB962C8B-B14F-4D97-AF65-F5344CB8AC3E}">
        <p14:creationId xmlns:p14="http://schemas.microsoft.com/office/powerpoint/2010/main" val="3511860147"/>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859</Words>
  <Application>Microsoft Office PowerPoint</Application>
  <PresentationFormat>Widescreen</PresentationFormat>
  <Paragraphs>18</Paragraphs>
  <Slides>9</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9</vt:i4>
      </vt:variant>
    </vt:vector>
  </HeadingPairs>
  <TitlesOfParts>
    <vt:vector size="14" baseType="lpstr">
      <vt:lpstr>Algerian</vt:lpstr>
      <vt:lpstr>Arial</vt:lpstr>
      <vt:lpstr>Calibri</vt:lpstr>
      <vt:lpstr>Calibri Light</vt:lpstr>
      <vt:lpstr>Tema di Office</vt:lpstr>
      <vt:lpstr>LE STRADE ROMANE </vt:lpstr>
      <vt:lpstr>STRADE ROMANE </vt:lpstr>
      <vt:lpstr>LE STRADE ROMANE </vt:lpstr>
      <vt:lpstr>Presentazione standard di PowerPoint</vt:lpstr>
      <vt:lpstr> Perchè esistono le strade?</vt:lpstr>
      <vt:lpstr>Le strade più antiche</vt:lpstr>
      <vt:lpstr>Strade, veicoli e viaggiatori</vt:lpstr>
      <vt:lpstr>Via Appia</vt:lpstr>
      <vt:lpstr>Le strade in Sardegna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 STRADE ROMANE</dc:title>
  <dc:creator>PC12</dc:creator>
  <cp:lastModifiedBy>PC12</cp:lastModifiedBy>
  <cp:revision>7</cp:revision>
  <dcterms:created xsi:type="dcterms:W3CDTF">2022-05-06T09:34:31Z</dcterms:created>
  <dcterms:modified xsi:type="dcterms:W3CDTF">2022-05-09T10:37:43Z</dcterms:modified>
</cp:coreProperties>
</file>

<file path=docProps/thumbnail.jpeg>
</file>